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73" r:id="rId11"/>
    <p:sldId id="274" r:id="rId12"/>
    <p:sldId id="265" r:id="rId13"/>
    <p:sldId id="269" r:id="rId14"/>
    <p:sldId id="270" r:id="rId15"/>
    <p:sldId id="266" r:id="rId16"/>
    <p:sldId id="271" r:id="rId17"/>
    <p:sldId id="272" r:id="rId18"/>
    <p:sldId id="267" r:id="rId19"/>
    <p:sldId id="26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976E8768-E209-4954-95B5-FA60EE2440C7}">
          <p14:sldIdLst>
            <p14:sldId id="256"/>
            <p14:sldId id="257"/>
            <p14:sldId id="261"/>
            <p14:sldId id="262"/>
            <p14:sldId id="258"/>
          </p14:sldIdLst>
        </p14:section>
        <p14:section name="Sekcja bez tytułu" id="{11F0715D-C3DD-4FEE-AF3F-373D5EB31699}">
          <p14:sldIdLst>
            <p14:sldId id="259"/>
            <p14:sldId id="260"/>
            <p14:sldId id="263"/>
            <p14:sldId id="264"/>
            <p14:sldId id="273"/>
            <p14:sldId id="274"/>
            <p14:sldId id="265"/>
            <p14:sldId id="269"/>
            <p14:sldId id="270"/>
            <p14:sldId id="266"/>
            <p14:sldId id="271"/>
            <p14:sldId id="272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964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3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20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06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9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05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3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7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9/29/2021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20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6ACF6A-FC06-4E10-819E-2E7BC69788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Oval 12">
            <a:extLst>
              <a:ext uri="{FF2B5EF4-FFF2-40B4-BE49-F238E27FC236}">
                <a16:creationId xmlns:a16="http://schemas.microsoft.com/office/drawing/2014/main" id="{5C3A0317-07C5-421D-8353-23737ABDC4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7EF9C8B-C82D-4838-9B83-BFF7ECC47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69" y="2286000"/>
            <a:ext cx="3936275" cy="1351706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l-PL" sz="1500" dirty="0"/>
              <a:t>Pokrzywka przewlekła spontaniczna oporna na standardowe leczenie – co dalej?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969BC5-805F-4502-A3E7-B3A08B520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9360"/>
            <a:ext cx="3048000" cy="87758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pl-PL" sz="1100" dirty="0"/>
              <a:t>Dr n. med. Marta Kołacińska-Flont</a:t>
            </a:r>
          </a:p>
          <a:p>
            <a:pPr algn="ctr">
              <a:spcBef>
                <a:spcPts val="0"/>
              </a:spcBef>
            </a:pPr>
            <a:r>
              <a:rPr lang="pl-PL" sz="1100" dirty="0"/>
              <a:t>Dr n. med. Izabela </a:t>
            </a:r>
            <a:r>
              <a:rPr lang="pl-PL" sz="1100" dirty="0" err="1"/>
              <a:t>Kupryś</a:t>
            </a:r>
            <a:r>
              <a:rPr lang="pl-PL" sz="1100" dirty="0"/>
              <a:t>-Lipińska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4E7821-1A5C-46E4-9DCE-7B0373B109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7627" r="12373"/>
          <a:stretch/>
        </p:blipFill>
        <p:spPr>
          <a:xfrm>
            <a:off x="6096000" y="-2357"/>
            <a:ext cx="6096000" cy="68580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562423" y="396058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ED8CC11-6ED2-4FB5-AB9B-DF81E20EE1C9}"/>
              </a:ext>
            </a:extLst>
          </p:cNvPr>
          <p:cNvSpPr txBox="1"/>
          <p:nvPr/>
        </p:nvSpPr>
        <p:spPr>
          <a:xfrm>
            <a:off x="2167158" y="6251816"/>
            <a:ext cx="3790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UCARE, USK Nr 1 im. N. Barlickiego w Łodzi, UM </a:t>
            </a:r>
            <a:r>
              <a:rPr lang="pl-PL">
                <a:solidFill>
                  <a:schemeClr val="bg1"/>
                </a:solidFill>
              </a:rPr>
              <a:t>w Łodzi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89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Czym są leki biologiczne?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Leki biologiczne</a:t>
            </a:r>
            <a:r>
              <a:rPr lang="pl-PL" dirty="0"/>
              <a:t> – grupa leków ściśle związana z cząsteczkami </a:t>
            </a:r>
            <a:r>
              <a:rPr lang="pl-PL" b="1" dirty="0"/>
              <a:t>biologicznie</a:t>
            </a:r>
            <a:r>
              <a:rPr lang="pl-PL" dirty="0"/>
              <a:t> czynnymi naturalnie występującymi w organizmie człowieka, działających przez wpływ na mechanizmy przez nie mediowane. </a:t>
            </a:r>
            <a:r>
              <a:rPr lang="pl-PL" b="1" dirty="0"/>
              <a:t>Leki biologiczne</a:t>
            </a:r>
            <a:r>
              <a:rPr lang="pl-PL" dirty="0"/>
              <a:t> mogą np.. naśladować lub hamować funkcje prawidłowych białek ludzkich np. hormonów, elementów układu odpornościowego (np. przeciwciał), związków biologicznie czynnych. Wyprodukowanie leków biologicznych wymaga użycia zaawansowanych technologii oraz często odbywa się z wykorzystaniem organizmów żywych (drożdży, myszy, królików), co znacząco wpływa na koszt gotowego leku.</a:t>
            </a:r>
          </a:p>
        </p:txBody>
      </p:sp>
    </p:spTree>
    <p:extLst>
      <p:ext uri="{BB962C8B-B14F-4D97-AF65-F5344CB8AC3E}">
        <p14:creationId xmlns:p14="http://schemas.microsoft.com/office/powerpoint/2010/main" val="1389612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Jak działa </a:t>
            </a:r>
            <a:r>
              <a:rPr lang="pl-PL" sz="2200" dirty="0" err="1"/>
              <a:t>omalizumab</a:t>
            </a:r>
            <a:r>
              <a:rPr lang="pl-PL" sz="2200" dirty="0"/>
              <a:t>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err="1"/>
              <a:t>Omalizumab</a:t>
            </a:r>
            <a:r>
              <a:rPr lang="pl-PL" dirty="0"/>
              <a:t> wychwytuje z krwi przeciwciała </a:t>
            </a:r>
            <a:r>
              <a:rPr lang="pl-PL" dirty="0" err="1"/>
              <a:t>IgE</a:t>
            </a:r>
            <a:r>
              <a:rPr lang="pl-PL" dirty="0"/>
              <a:t> – są to elementy układu odpornościowego odpowiedzialne za powstawanie reakcji alergicznej. W przypadku pokrzywki reakcja alergiczna rozwija się w skórze i błonach śluzowych i ma postać bąbla pokrzywkowego/obrzęku z towarzyszącym świądem. Usunięcie przeciwciał </a:t>
            </a:r>
            <a:r>
              <a:rPr lang="pl-PL" dirty="0" err="1"/>
              <a:t>IgE</a:t>
            </a:r>
            <a:r>
              <a:rPr lang="pl-PL" dirty="0"/>
              <a:t> skutkuje zahamowaniem powstawania bąbli pokrzywkowych w mechanizmie </a:t>
            </a:r>
            <a:r>
              <a:rPr lang="pl-PL" dirty="0" err="1"/>
              <a:t>IgE</a:t>
            </a:r>
            <a:r>
              <a:rPr lang="pl-PL" dirty="0"/>
              <a:t>-zależnym. Ponieważ jednak nie wszystkie bąble pokrzywkowe powstają z udziałem </a:t>
            </a:r>
            <a:r>
              <a:rPr lang="pl-PL" dirty="0" err="1"/>
              <a:t>IgE</a:t>
            </a:r>
            <a:r>
              <a:rPr lang="pl-PL" dirty="0"/>
              <a:t>, </a:t>
            </a:r>
            <a:r>
              <a:rPr lang="pl-PL" dirty="0" err="1"/>
              <a:t>omalizumab</a:t>
            </a:r>
            <a:r>
              <a:rPr lang="pl-PL" dirty="0"/>
              <a:t> nie działa na wszystkie rodzaje pokrzywki.</a:t>
            </a:r>
          </a:p>
        </p:txBody>
      </p:sp>
    </p:spTree>
    <p:extLst>
      <p:ext uri="{BB962C8B-B14F-4D97-AF65-F5344CB8AC3E}">
        <p14:creationId xmlns:p14="http://schemas.microsoft.com/office/powerpoint/2010/main" val="2266871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800"/>
              <a:t>Program terapeutyczny NFZ leczenia pokrzywki przewlekłej spontanicznej </a:t>
            </a:r>
            <a:r>
              <a:rPr lang="pl-PL" sz="1800" err="1"/>
              <a:t>omalizumabem</a:t>
            </a:r>
            <a:r>
              <a:rPr lang="pl-PL" sz="1800"/>
              <a:t> –dla kogo?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dirty="0"/>
              <a:t>Do Programu Terapeutycznego NFZ kwalifikują się osoby:</a:t>
            </a:r>
          </a:p>
          <a:p>
            <a:pPr>
              <a:lnSpc>
                <a:spcPct val="120000"/>
              </a:lnSpc>
            </a:pPr>
            <a:r>
              <a:rPr lang="pl-PL" dirty="0"/>
              <a:t>Ubezpieczone w NFZ</a:t>
            </a:r>
          </a:p>
          <a:p>
            <a:pPr>
              <a:lnSpc>
                <a:spcPct val="120000"/>
              </a:lnSpc>
            </a:pPr>
            <a:r>
              <a:rPr lang="pl-PL" dirty="0"/>
              <a:t>W wieku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≥12 lat</a:t>
            </a:r>
            <a:endParaRPr lang="pl-PL" dirty="0"/>
          </a:p>
          <a:p>
            <a:pPr>
              <a:lnSpc>
                <a:spcPct val="120000"/>
              </a:lnSpc>
            </a:pPr>
            <a:r>
              <a:rPr lang="pl-PL" dirty="0"/>
              <a:t>Chorujące na pokrzywkę przewlekłą spontaniczną co najmniej od 6 miesięcy (licząc od dnia wystąpienia pierwszych objawów pokrzywki)</a:t>
            </a:r>
          </a:p>
          <a:p>
            <a:pPr>
              <a:lnSpc>
                <a:spcPct val="120000"/>
              </a:lnSpc>
            </a:pPr>
            <a:r>
              <a:rPr lang="pl-PL" dirty="0"/>
              <a:t>U których pomimo stosowania wysokich dawek leków przeciwhistaminowych (tj. 4 tabletki dowolnego leku przeciwhistaminowego/dobę) nadal występują wysiewy bąbli pokrzywkowych przez większość dni w tygodniu i o znacznym nasileniu (UAS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≥28pkt i DLQI≥10pkt)</a:t>
            </a:r>
          </a:p>
          <a:p>
            <a:pPr>
              <a:lnSpc>
                <a:spcPct val="120000"/>
              </a:lnSpc>
            </a:pPr>
            <a:r>
              <a:rPr lang="pl-PL" dirty="0"/>
              <a:t>WAŻNE: Zarówno rozpoznanie pokrzywki, jak i stosowane leczenie, muszą być potwierdzone dokumentacją medyczną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303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l-PL" sz="2000" dirty="0"/>
              <a:t>Program terapeutyczny NFZ leczenia pokrzywki przewlekłej spontanicznej </a:t>
            </a:r>
            <a:r>
              <a:rPr lang="pl-PL" sz="2000" dirty="0" err="1"/>
              <a:t>omalizumabem</a:t>
            </a:r>
            <a:r>
              <a:rPr lang="pl-PL" sz="2000" dirty="0"/>
              <a:t> –kiedy nie przysługuje?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9752784" cy="335962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dirty="0"/>
              <a:t>Do Programu Terapeutycznego NFZ NIE MOŻNA zakwalifikować osób:</a:t>
            </a:r>
          </a:p>
          <a:p>
            <a:pPr>
              <a:lnSpc>
                <a:spcPct val="120000"/>
              </a:lnSpc>
            </a:pPr>
            <a:r>
              <a:rPr lang="pl-PL" dirty="0"/>
              <a:t>nieubezpieczonych w NFZ</a:t>
            </a:r>
          </a:p>
          <a:p>
            <a:pPr>
              <a:lnSpc>
                <a:spcPct val="120000"/>
              </a:lnSpc>
            </a:pPr>
            <a:r>
              <a:rPr lang="pl-PL" dirty="0"/>
              <a:t>w wieku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poniżej12. roku życia</a:t>
            </a:r>
            <a:endParaRPr lang="pl-PL" dirty="0"/>
          </a:p>
          <a:p>
            <a:pPr>
              <a:lnSpc>
                <a:spcPct val="120000"/>
              </a:lnSpc>
            </a:pPr>
            <a:r>
              <a:rPr lang="pl-PL" dirty="0"/>
              <a:t>chorujących na pokrzywkę przewlekłą spontaniczną krócej niż 6 miesięcy (licząc od dnia wystąpienia pierwszych objawów pokrzywki)</a:t>
            </a:r>
          </a:p>
          <a:p>
            <a:pPr>
              <a:lnSpc>
                <a:spcPct val="120000"/>
              </a:lnSpc>
            </a:pPr>
            <a:r>
              <a:rPr lang="pl-PL" dirty="0"/>
              <a:t>przyjmujących niepełną dawkę leków przeciwhistaminowych (tj. mniej niż 4 tabletki dowolnego leku przeciwhistaminowego/dobę) </a:t>
            </a:r>
          </a:p>
          <a:p>
            <a:pPr>
              <a:lnSpc>
                <a:spcPct val="120000"/>
              </a:lnSpc>
            </a:pPr>
            <a:r>
              <a:rPr lang="pl-PL" dirty="0"/>
              <a:t>u których objawy pokrzywki podczas stosowania wysokich dawek leków przeciwhistaminowych są stosunkowo łagodne lub występują rzadziej niż przez większość dni w tygodniu (</a:t>
            </a:r>
            <a:r>
              <a:rPr lang="pl-PL" dirty="0" err="1"/>
              <a:t>Uaych</a:t>
            </a:r>
            <a:r>
              <a:rPr lang="pl-PL" dirty="0"/>
              <a:t>&lt;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28pkt i DLQI&lt;10pkt)</a:t>
            </a:r>
          </a:p>
          <a:p>
            <a:pPr>
              <a:lnSpc>
                <a:spcPct val="120000"/>
              </a:lnSpc>
            </a:pPr>
            <a:r>
              <a:rPr lang="pl-PL" dirty="0"/>
              <a:t>nie posiadających dokumentacji medycznej potwierdzającej stopień nasilenia i czas trwania pokrzywki przewlekłej</a:t>
            </a:r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2878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pl-PL" sz="2000" dirty="0"/>
              <a:t>Program terapeutyczny NFZ leczenia pokrzywki przewlekłej spontanicznej </a:t>
            </a:r>
            <a:r>
              <a:rPr lang="pl-PL" sz="2000" dirty="0" err="1"/>
              <a:t>omalizumabem</a:t>
            </a:r>
            <a:r>
              <a:rPr lang="pl-PL" sz="2000" dirty="0"/>
              <a:t> –kiedy nie przysługuje? c.d.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9752784" cy="335962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dirty="0"/>
              <a:t>Do Programu Terapeutycznego NFZ NIE MOŻNA zakwalifikować osób:</a:t>
            </a:r>
          </a:p>
          <a:p>
            <a:pPr>
              <a:lnSpc>
                <a:spcPct val="120000"/>
              </a:lnSpc>
            </a:pPr>
            <a:r>
              <a:rPr lang="pl-PL" dirty="0"/>
              <a:t>będących w okresie ciąży/laktacji (zajście w ciążę w czasie trwania Programu skutkuje natychmiastowym </a:t>
            </a:r>
            <a:r>
              <a:rPr lang="pl-PL" dirty="0" err="1"/>
              <a:t>zawieszenieniem</a:t>
            </a:r>
            <a:r>
              <a:rPr lang="pl-PL" dirty="0"/>
              <a:t> Programu dla pacjentki)</a:t>
            </a:r>
          </a:p>
          <a:p>
            <a:pPr>
              <a:lnSpc>
                <a:spcPct val="120000"/>
              </a:lnSpc>
            </a:pPr>
            <a:r>
              <a:rPr lang="pl-PL" dirty="0"/>
              <a:t>mających przeciwwskazania do leczenia </a:t>
            </a:r>
            <a:r>
              <a:rPr lang="pl-PL" dirty="0" err="1"/>
              <a:t>omalizumabem</a:t>
            </a:r>
            <a:endParaRPr lang="pl-PL" dirty="0"/>
          </a:p>
          <a:p>
            <a:pPr>
              <a:lnSpc>
                <a:spcPct val="120000"/>
              </a:lnSpc>
            </a:pPr>
            <a:r>
              <a:rPr lang="pl-PL" dirty="0"/>
              <a:t>chorujących na pokrzywkę naczyniową lub inne choroby przebiegające z wysiewami bąbli pokrzywkowych, a nie będące pokrzywką przewlekłą spontaniczną (np. </a:t>
            </a:r>
            <a:r>
              <a:rPr lang="pl-PL" dirty="0" err="1"/>
              <a:t>mastocytoza</a:t>
            </a:r>
            <a:r>
              <a:rPr lang="pl-PL" dirty="0"/>
              <a:t>, anafilaksja)</a:t>
            </a:r>
          </a:p>
          <a:p>
            <a:pPr>
              <a:lnSpc>
                <a:spcPct val="120000"/>
              </a:lnSpc>
            </a:pPr>
            <a:r>
              <a:rPr lang="pl-PL" dirty="0"/>
              <a:t>u których aktualnie stosuje się terapię </a:t>
            </a:r>
            <a:r>
              <a:rPr lang="pl-PL" sz="1800" dirty="0">
                <a:effectLst/>
                <a:ea typeface="Calibri" panose="020F0502020204030204" pitchFamily="34" charset="0"/>
              </a:rPr>
              <a:t>lekami przeciwnowotworowymi, immunoglobulinami lub innymi lekami biologicznym</a:t>
            </a:r>
            <a:endParaRPr lang="pl-PL" dirty="0"/>
          </a:p>
          <a:p>
            <a:pPr marL="0" indent="0">
              <a:lnSpc>
                <a:spcPct val="12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51912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Program terapeutyczny NFZ leczenia pokrzywki przewlekłej spontanicznej </a:t>
            </a:r>
            <a:r>
              <a:rPr lang="pl-PL" sz="2200" dirty="0" err="1"/>
              <a:t>omalizumabem</a:t>
            </a:r>
            <a:r>
              <a:rPr lang="pl-PL" sz="2200" dirty="0"/>
              <a:t> –jak długo trwa leczenie?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r>
              <a:rPr lang="pl-PL" dirty="0"/>
              <a:t>leczenie </a:t>
            </a:r>
            <a:r>
              <a:rPr lang="pl-PL" dirty="0" err="1"/>
              <a:t>omalizumabem</a:t>
            </a:r>
            <a:r>
              <a:rPr lang="pl-PL" dirty="0"/>
              <a:t> w ramach Programu trwa 6 miesięcy, po upływie tego czasu jest automatycznie zawieszane</a:t>
            </a:r>
          </a:p>
          <a:p>
            <a:r>
              <a:rPr lang="pl-PL" dirty="0"/>
              <a:t>w okresie planowego zawieszenia pacjent nadal przyjeżdża do ośrodka na wizyty kontrolne, podczas których nie otrzymuje leku, ale jest poddawany badaniom i jeśli w ich wyniku lekarz stwierdzi nawrót pokrzywki w ciężkiej postaci może przywrócić pacjenta do leczenia aktywnego na kolejny 6-miesięczny cykl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5143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Program terapeutyczny NFZ leczenia pokrzywki przewlekłej spontanicznej </a:t>
            </a:r>
            <a:r>
              <a:rPr lang="pl-PL" sz="2200" dirty="0" err="1"/>
              <a:t>omalizumabem</a:t>
            </a:r>
            <a:r>
              <a:rPr lang="pl-PL" sz="2200" dirty="0"/>
              <a:t> –przedwczesne zakończenie </a:t>
            </a:r>
            <a:r>
              <a:rPr lang="pl-PL" sz="2200" dirty="0" err="1"/>
              <a:t>leczeniA</a:t>
            </a:r>
            <a:endParaRPr lang="pl-PL" sz="2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Leczenie </a:t>
            </a:r>
            <a:r>
              <a:rPr lang="pl-PL" dirty="0" err="1"/>
              <a:t>omalizumabem</a:t>
            </a:r>
            <a:r>
              <a:rPr lang="pl-PL" dirty="0"/>
              <a:t> w ramach Programu może zostać zakończone wcześniej niż przed upływem 6 miesięcy, w przypadku: </a:t>
            </a:r>
          </a:p>
          <a:p>
            <a:r>
              <a:rPr lang="pl-PL" dirty="0"/>
              <a:t>ciąży, </a:t>
            </a:r>
          </a:p>
          <a:p>
            <a:r>
              <a:rPr lang="pl-PL" dirty="0"/>
              <a:t>wystąpienia działań niepożądanych </a:t>
            </a:r>
            <a:r>
              <a:rPr lang="pl-PL" dirty="0" err="1"/>
              <a:t>omalizumabu</a:t>
            </a:r>
            <a:r>
              <a:rPr lang="pl-PL" dirty="0"/>
              <a:t>, </a:t>
            </a:r>
          </a:p>
          <a:p>
            <a:r>
              <a:rPr lang="pl-PL" dirty="0"/>
              <a:t>stwierdzenia nieskuteczności </a:t>
            </a:r>
            <a:r>
              <a:rPr lang="pl-PL" dirty="0" err="1"/>
              <a:t>omalizumabu</a:t>
            </a:r>
            <a:r>
              <a:rPr lang="pl-PL" dirty="0"/>
              <a:t> (brak zmniejszenia nasilenia objawów pokrzywki po 3 miesiącach leczenia)</a:t>
            </a:r>
          </a:p>
          <a:p>
            <a:r>
              <a:rPr lang="pl-PL" dirty="0"/>
              <a:t>niestosowania się pacjenta do wymogów Programu (np. niestawianie się na wizyty kontrolne) lub do zaleceń lekarskich </a:t>
            </a:r>
          </a:p>
        </p:txBody>
      </p:sp>
    </p:spTree>
    <p:extLst>
      <p:ext uri="{BB962C8B-B14F-4D97-AF65-F5344CB8AC3E}">
        <p14:creationId xmlns:p14="http://schemas.microsoft.com/office/powerpoint/2010/main" val="3675782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Czy </a:t>
            </a:r>
            <a:r>
              <a:rPr lang="pl-PL" sz="2200" dirty="0" err="1"/>
              <a:t>omalizumab</a:t>
            </a:r>
            <a:r>
              <a:rPr lang="pl-PL" sz="2200" dirty="0"/>
              <a:t> wyleczy mnie z pokrzywki?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Omalizumab</a:t>
            </a:r>
            <a:r>
              <a:rPr lang="pl-PL" dirty="0"/>
              <a:t> jest leczeniem objawowym tzn. znosi objawy kliniczne pokrzywki (hamuje powstawanie bąbli pokrzywkowych/obrzęków), nie zwalcza jednak przyczyn powstawania pokrzywki przewlekłej spontanicznej, które w dużej mierze pozostają nieznane. </a:t>
            </a:r>
          </a:p>
          <a:p>
            <a:pPr marL="0" indent="0">
              <a:buNone/>
            </a:pPr>
            <a:r>
              <a:rPr lang="pl-PL" dirty="0"/>
              <a:t>Naturalny przebieg pokrzywki jest taki, że u większości chorych jej objawy z czasem samoistnie ustępują. Czas do ustąpienia objawów jest różny u poszczególnych chorych, szacuje się jednak, że po upływie 5 lat od początku choroby 50% pacjentów będzie w remisji tzn. bez bąbli pokrzywkowych. </a:t>
            </a:r>
            <a:r>
              <a:rPr lang="pl-PL" dirty="0" err="1"/>
              <a:t>Omalizumab</a:t>
            </a:r>
            <a:r>
              <a:rPr lang="pl-PL" dirty="0"/>
              <a:t> pomaga więc „wyciszyć’ pokrzywkę do czasu jej samoistnego ustąpienia, a czasami przyspiesza uzyskanie remisji. Jednak w okresie pierwszego roku leczenia </a:t>
            </a:r>
            <a:r>
              <a:rPr lang="pl-PL" dirty="0" err="1"/>
              <a:t>omalizumabem</a:t>
            </a:r>
            <a:r>
              <a:rPr lang="pl-PL" dirty="0"/>
              <a:t> u większości chorych odstawienie </a:t>
            </a:r>
            <a:r>
              <a:rPr lang="pl-PL" dirty="0" err="1"/>
              <a:t>omalizumabu</a:t>
            </a:r>
            <a:r>
              <a:rPr lang="pl-PL" dirty="0"/>
              <a:t> powoduje nawrót pokrzywki/obrzęków.</a:t>
            </a:r>
          </a:p>
        </p:txBody>
      </p:sp>
    </p:spTree>
    <p:extLst>
      <p:ext uri="{BB962C8B-B14F-4D97-AF65-F5344CB8AC3E}">
        <p14:creationId xmlns:p14="http://schemas.microsoft.com/office/powerpoint/2010/main" val="3013150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Program terapeutyczny NFZ leczenia pokrzywki przewlekłej spontanicznej </a:t>
            </a:r>
            <a:r>
              <a:rPr lang="pl-PL" sz="2200" dirty="0" err="1"/>
              <a:t>omalizumabem</a:t>
            </a:r>
            <a:r>
              <a:rPr lang="pl-PL" sz="2200" dirty="0"/>
              <a:t> –jaki jest koszt dla pacjenta?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r>
              <a:rPr lang="pl-PL" dirty="0"/>
              <a:t>Dla pacjentów ubezpieczonych w NFZ udział w Programie jest bezpłatny</a:t>
            </a:r>
          </a:p>
          <a:p>
            <a:r>
              <a:rPr lang="pl-PL" dirty="0"/>
              <a:t>Jeśli w trakcie trwania Programu pacjent straci ubezpieczenie w NFZ, jego udział w Programie Terapeutycznym ulega zawieszeniu do czasu ponownego objęcia ubezpieczeniem; jeśli jakieś wizyty odbędą się w okresie braku ubezpieczenia, wówczas kosztem wszystkich procedur (w tym podania leku i samego leku) zostanie obciążony pacjent</a:t>
            </a:r>
          </a:p>
        </p:txBody>
      </p:sp>
    </p:spTree>
    <p:extLst>
      <p:ext uri="{BB962C8B-B14F-4D97-AF65-F5344CB8AC3E}">
        <p14:creationId xmlns:p14="http://schemas.microsoft.com/office/powerpoint/2010/main" val="512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Program terapeutyczny NFZ leczenia pokrzywki przewlekłej spontanicznej </a:t>
            </a:r>
            <a:r>
              <a:rPr lang="pl-PL" sz="2200" dirty="0" err="1"/>
              <a:t>omalizumabem</a:t>
            </a:r>
            <a:r>
              <a:rPr lang="pl-PL" sz="2200" dirty="0"/>
              <a:t> –gdzie się zgłosić?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Ośrodki prowadzące pacjentów w ramach Programu Terapeutycznego NFZ w Łodzi:</a:t>
            </a:r>
          </a:p>
          <a:p>
            <a:pPr marL="0" indent="0">
              <a:buNone/>
            </a:pPr>
            <a:r>
              <a:rPr lang="pl-PL" dirty="0"/>
              <a:t>Centrum Pokrzywkowe przy Klinice Chorób Wewnętrznych, Astmy i Alergii USK Nr 1 im. N Barlickiego w Łodzi ul. Kopcińskiego 22</a:t>
            </a:r>
          </a:p>
          <a:p>
            <a:pPr marL="0" indent="0">
              <a:buNone/>
            </a:pPr>
            <a:r>
              <a:rPr lang="pl-PL" dirty="0"/>
              <a:t>Centrum Pokrzywkowe w WSS im. Dr Wł. Biegańskiego ul. Gen. Karola Kniaziewicza 1/5</a:t>
            </a:r>
          </a:p>
          <a:p>
            <a:pPr marL="0" indent="0">
              <a:buNone/>
            </a:pPr>
            <a:r>
              <a:rPr lang="pl-PL" dirty="0"/>
              <a:t>Centrum Pokrzywkowo/Obrzękowe w SP ZOZ Centralny Szpital Kliniczny Uniwersytetu Medycznego w Łodzi CKD Ośrodek Diagnostyki i Leczenia Astmy i Alergii, ul. Pomorska 251</a:t>
            </a:r>
          </a:p>
        </p:txBody>
      </p:sp>
    </p:spTree>
    <p:extLst>
      <p:ext uri="{BB962C8B-B14F-4D97-AF65-F5344CB8AC3E}">
        <p14:creationId xmlns:p14="http://schemas.microsoft.com/office/powerpoint/2010/main" val="2661355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32EEF4A-2308-46A8-854C-7932E2F59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53EA78BE-B416-4E78-8FA0-80D94FD78D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87A8889-F61A-4853-8B0B-569ED397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377" y="2285999"/>
            <a:ext cx="3671247" cy="2286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Bąbel pokrzywkowy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45EDAE6-0047-4553-AA6C-0CB337CFEA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8B8D06D-8EE5-4F2B-BE63-08CD06A13648}"/>
              </a:ext>
            </a:extLst>
          </p:cNvPr>
          <p:cNvSpPr txBox="1"/>
          <p:nvPr/>
        </p:nvSpPr>
        <p:spPr>
          <a:xfrm>
            <a:off x="7355840" y="2814320"/>
            <a:ext cx="41960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Bąbel pokrzywkowy to wykwit wyniesiony ponad powierzchnię skóry, dobrze odgraniczony od otaczającej zdrowej skóry, otoczony rumieniem i związany z silnym świądem. Cechą charakterystyczną jest szybkie powstawanie (w ciągu kilku minut do kilku godzin) i ustępowanie w ciągu 24 godzin bez pozostawienia blizny.</a:t>
            </a:r>
          </a:p>
        </p:txBody>
      </p:sp>
    </p:spTree>
    <p:extLst>
      <p:ext uri="{BB962C8B-B14F-4D97-AF65-F5344CB8AC3E}">
        <p14:creationId xmlns:p14="http://schemas.microsoft.com/office/powerpoint/2010/main" val="3804477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32EEF4A-2308-46A8-854C-7932E2F59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53EA78BE-B416-4E78-8FA0-80D94FD78D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87A8889-F61A-4853-8B0B-569ED3975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377" y="2285999"/>
            <a:ext cx="3671247" cy="2286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Świąd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45EDAE6-0047-4553-AA6C-0CB337CFEA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FF37715-F2CD-4BB2-8E3B-895976FCF42B}"/>
              </a:ext>
            </a:extLst>
          </p:cNvPr>
          <p:cNvSpPr txBox="1"/>
          <p:nvPr/>
        </p:nvSpPr>
        <p:spPr>
          <a:xfrm>
            <a:off x="7355840" y="2814320"/>
            <a:ext cx="4196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Świąd jest to nieprzyjemne uczucie w obrębie skóry zmuszające do drapania się lub pocierania skóry.</a:t>
            </a:r>
          </a:p>
        </p:txBody>
      </p:sp>
    </p:spTree>
    <p:extLst>
      <p:ext uri="{BB962C8B-B14F-4D97-AF65-F5344CB8AC3E}">
        <p14:creationId xmlns:p14="http://schemas.microsoft.com/office/powerpoint/2010/main" val="4239962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32EEF4A-2308-46A8-854C-7932E2F59A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Oval 10">
            <a:extLst>
              <a:ext uri="{FF2B5EF4-FFF2-40B4-BE49-F238E27FC236}">
                <a16:creationId xmlns:a16="http://schemas.microsoft.com/office/drawing/2014/main" id="{53EA78BE-B416-4E78-8FA0-80D94FD78D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97" y="1113411"/>
            <a:ext cx="4629606" cy="462960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B0D7C32-6B09-41E6-925E-7A91636E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377" y="2285999"/>
            <a:ext cx="3671247" cy="22860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/>
              <a:t>Obrzęki</a:t>
            </a: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45EDAE6-0047-4553-AA6C-0CB337CFEA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A99590B-553F-4953-BB12-72B8A9F668E5}"/>
              </a:ext>
            </a:extLst>
          </p:cNvPr>
          <p:cNvSpPr txBox="1"/>
          <p:nvPr/>
        </p:nvSpPr>
        <p:spPr>
          <a:xfrm>
            <a:off x="7355840" y="2814320"/>
            <a:ext cx="4196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W przypadku pokrzywki obrzęk jest to obrzmienie skóry i tkanki podskórnej powstające w wyniku rozszerzenia drobnych naczyń krwionośnych przebiegających tuż pod powierzchnią skóry.</a:t>
            </a:r>
          </a:p>
        </p:txBody>
      </p:sp>
    </p:spTree>
    <p:extLst>
      <p:ext uri="{BB962C8B-B14F-4D97-AF65-F5344CB8AC3E}">
        <p14:creationId xmlns:p14="http://schemas.microsoft.com/office/powerpoint/2010/main" val="50307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048B36-82DD-4848-991B-B8BDCEEBA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 err="1"/>
              <a:t>Stopień</a:t>
            </a:r>
            <a:r>
              <a:rPr lang="en-US" dirty="0"/>
              <a:t> </a:t>
            </a:r>
            <a:r>
              <a:rPr lang="en-US" dirty="0" err="1"/>
              <a:t>nasilenia</a:t>
            </a:r>
            <a:r>
              <a:rPr lang="en-US" dirty="0"/>
              <a:t> </a:t>
            </a:r>
            <a:r>
              <a:rPr lang="en-US" dirty="0" err="1"/>
              <a:t>pokrzywki</a:t>
            </a:r>
            <a:r>
              <a:rPr lang="en-US" dirty="0"/>
              <a:t> – jak </a:t>
            </a:r>
            <a:r>
              <a:rPr lang="en-US" dirty="0" err="1"/>
              <a:t>ocenić</a:t>
            </a:r>
            <a:r>
              <a:rPr lang="en-US" dirty="0"/>
              <a:t>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5AE6A3F-0663-4C78-983B-17D2420E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Stopień nasilenia pokrzywki ocenia się za pomocą specjalnej skali UAS7 – jest to rodzaj prostego kwestionariusza, w którym pacjent ocenia każdego dnia przez 7 kolejnych dni, ile ma bąbli na ciele i w jakim stopniu dokucza mu świąd</a:t>
            </a:r>
          </a:p>
          <a:p>
            <a:r>
              <a:rPr lang="pl-PL" dirty="0"/>
              <a:t>Drugi z kwestionariuszy – DLQI – ocenia jakość życia chorego na pokrzywkę tzn. w jakim stopniu objawy pokrzywki utrudniają pacjentowi pracę, wypoczynek, aktywność towarzyską</a:t>
            </a:r>
          </a:p>
        </p:txBody>
      </p:sp>
    </p:spTree>
    <p:extLst>
      <p:ext uri="{BB962C8B-B14F-4D97-AF65-F5344CB8AC3E}">
        <p14:creationId xmlns:p14="http://schemas.microsoft.com/office/powerpoint/2010/main" val="991741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774ACA-8C0C-481C-BF73-2F3CE2F4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 err="1"/>
              <a:t>Pokrzywka</a:t>
            </a:r>
            <a:r>
              <a:rPr lang="en-US" dirty="0"/>
              <a:t> </a:t>
            </a:r>
            <a:r>
              <a:rPr lang="en-US" dirty="0" err="1"/>
              <a:t>przewlekła</a:t>
            </a:r>
            <a:r>
              <a:rPr lang="en-US" dirty="0"/>
              <a:t> </a:t>
            </a:r>
            <a:r>
              <a:rPr lang="pl-PL" dirty="0"/>
              <a:t>spontaniczna</a:t>
            </a:r>
            <a:r>
              <a:rPr lang="en-US" dirty="0"/>
              <a:t>- </a:t>
            </a:r>
            <a:r>
              <a:rPr lang="en-US" dirty="0" err="1"/>
              <a:t>leczenie</a:t>
            </a:r>
            <a:endParaRPr lang="en-US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BE23D1-DD0F-4DC3-B5A9-8D8B43BC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Pierwszą linią leczenia pokrzywki przewlekłej są leki przeciwhistaminowe w standardowej dawce tj. 1 tabletka/dobę</a:t>
            </a:r>
          </a:p>
          <a:p>
            <a:r>
              <a:rPr lang="pl-PL" dirty="0"/>
              <a:t>W razie nieskuteczności tego leczenia zwiększa się dawkę leków 4-krotnie</a:t>
            </a:r>
          </a:p>
          <a:p>
            <a:r>
              <a:rPr lang="pl-PL" dirty="0"/>
              <a:t>Jeśli po miesiącu codziennego przyjmowania 4 tabletek leku przeciwhistaminowego na dobę wysiewy bąbli  nadal występują, należy rozważyć włączenie leku </a:t>
            </a:r>
            <a:r>
              <a:rPr lang="pl-PL" dirty="0" err="1"/>
              <a:t>biologiczneo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255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Jak ocenić skuteczność leczenia?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3CD86A-0D42-4982-ADF1-03BF0922B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Skuteczność leczenia ocenia się sprawdzając różnice pomiędzy wyjściowymi wartościami UAS7 i DLQI, a tymi uzyskanymi w toku leczenia</a:t>
            </a:r>
          </a:p>
        </p:txBody>
      </p:sp>
    </p:spTree>
    <p:extLst>
      <p:ext uri="{BB962C8B-B14F-4D97-AF65-F5344CB8AC3E}">
        <p14:creationId xmlns:p14="http://schemas.microsoft.com/office/powerpoint/2010/main" val="996857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 err="1"/>
              <a:t>Kryteria</a:t>
            </a:r>
            <a:r>
              <a:rPr lang="en-US" dirty="0"/>
              <a:t> </a:t>
            </a:r>
            <a:r>
              <a:rPr lang="en-US" dirty="0" err="1"/>
              <a:t>nieskuteczności</a:t>
            </a:r>
            <a:r>
              <a:rPr lang="en-US" dirty="0"/>
              <a:t> </a:t>
            </a:r>
            <a:r>
              <a:rPr lang="en-US" dirty="0" err="1"/>
              <a:t>leczenia</a:t>
            </a:r>
            <a:r>
              <a:rPr lang="en-US" dirty="0"/>
              <a:t> </a:t>
            </a:r>
            <a:r>
              <a:rPr lang="en-US" dirty="0" err="1"/>
              <a:t>pokrzywki</a:t>
            </a:r>
            <a:r>
              <a:rPr lang="en-US" dirty="0"/>
              <a:t> </a:t>
            </a:r>
            <a:r>
              <a:rPr lang="en-US" dirty="0" err="1"/>
              <a:t>przewlekłej</a:t>
            </a:r>
            <a:r>
              <a:rPr lang="en-US" dirty="0"/>
              <a:t> </a:t>
            </a:r>
            <a:r>
              <a:rPr lang="en-US" dirty="0" err="1"/>
              <a:t>spontanicznej</a:t>
            </a:r>
            <a:r>
              <a:rPr lang="en-US" dirty="0"/>
              <a:t> </a:t>
            </a:r>
            <a:r>
              <a:rPr lang="en-US" dirty="0" err="1"/>
              <a:t>lekami</a:t>
            </a:r>
            <a:r>
              <a:rPr lang="en-US" dirty="0"/>
              <a:t> </a:t>
            </a:r>
            <a:r>
              <a:rPr lang="en-US" dirty="0" err="1"/>
              <a:t>przeciwhistaminowymi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BCFA43-B57E-45D5-9A19-CEFF1490E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Leczenie lekami </a:t>
            </a:r>
            <a:r>
              <a:rPr lang="pl-PL" dirty="0" err="1"/>
              <a:t>przeciwhistaminowmi</a:t>
            </a:r>
            <a:r>
              <a:rPr lang="pl-PL" dirty="0"/>
              <a:t> uznaje się za nieskuteczne, jeśli pomimo przyjmowania 4 tabletek leku przeciwhistaminowego na dobę wysiewy bąbli pokrzywkowych występują codziennie lub przez większość dni w tygodniu, a stopień nasilenia wysiewów i świądu jest taki, że uniemożliwia choremu codzienne funkcjonowanie.</a:t>
            </a:r>
          </a:p>
        </p:txBody>
      </p:sp>
    </p:spTree>
    <p:extLst>
      <p:ext uri="{BB962C8B-B14F-4D97-AF65-F5344CB8AC3E}">
        <p14:creationId xmlns:p14="http://schemas.microsoft.com/office/powerpoint/2010/main" val="1285232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E9F8B3-8282-4A93-BBF8-3342538A70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FD91360-9F5F-4C05-A477-5049F95C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pl-PL" sz="2200" dirty="0"/>
              <a:t>Program terapeutyczny NFZ leczenia pokrzywki przewlekłej spontanicznej </a:t>
            </a:r>
            <a:r>
              <a:rPr lang="pl-PL" sz="2200" dirty="0" err="1"/>
              <a:t>omalizumabem</a:t>
            </a:r>
            <a:endParaRPr lang="pl-PL" sz="2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8EFA797-975B-41D8-BC96-56CDC2CFA3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000" y="2286000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0DE645-2F77-407D-B82B-DB8E02A6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729554"/>
            <a:ext cx="8476434" cy="3359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Programy Terapeutyczne NFZ są przeznaczone na finansowanie drogich terapii np. tych prowadzonych z użyciem leków biologicznych</a:t>
            </a:r>
          </a:p>
          <a:p>
            <a:pPr marL="0" indent="0">
              <a:buNone/>
            </a:pPr>
            <a:r>
              <a:rPr lang="pl-PL" dirty="0"/>
              <a:t>Przykładowo 1 ampułka </a:t>
            </a:r>
            <a:r>
              <a:rPr lang="pl-PL" dirty="0" err="1"/>
              <a:t>omalizumabu</a:t>
            </a:r>
            <a:r>
              <a:rPr lang="pl-PL" dirty="0"/>
              <a:t> kosztuje obecnie 1700zł, pacjenci z pokrzywką otrzymują 2 ampułki leku na miesiąc. Jeśli doliczyć koszt wizyt i badań wykonywanych w ramach kontroli, to koszt terapii sięga 5000zł/miesiąc. Dla osób zakwalifikowanych do Programu jest to koszt refundowany przez NFZ.</a:t>
            </a:r>
          </a:p>
        </p:txBody>
      </p:sp>
    </p:spTree>
    <p:extLst>
      <p:ext uri="{BB962C8B-B14F-4D97-AF65-F5344CB8AC3E}">
        <p14:creationId xmlns:p14="http://schemas.microsoft.com/office/powerpoint/2010/main" val="1525087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rtalVTI">
  <a:themeElements>
    <a:clrScheme name="AnalogousFromLightSeedLeftStep">
      <a:dk1>
        <a:srgbClr val="000000"/>
      </a:dk1>
      <a:lt1>
        <a:srgbClr val="FFFFFF"/>
      </a:lt1>
      <a:dk2>
        <a:srgbClr val="3A2441"/>
      </a:dk2>
      <a:lt2>
        <a:srgbClr val="E2E5E8"/>
      </a:lt2>
      <a:accent1>
        <a:srgbClr val="BB9B82"/>
      </a:accent1>
      <a:accent2>
        <a:srgbClr val="BA807F"/>
      </a:accent2>
      <a:accent3>
        <a:srgbClr val="C594A8"/>
      </a:accent3>
      <a:accent4>
        <a:srgbClr val="BA7FAF"/>
      </a:accent4>
      <a:accent5>
        <a:srgbClr val="BB96C6"/>
      </a:accent5>
      <a:accent6>
        <a:srgbClr val="947FBA"/>
      </a:accent6>
      <a:hlink>
        <a:srgbClr val="5B86A7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1298</Words>
  <Application>Microsoft Office PowerPoint</Application>
  <PresentationFormat>Panoramiczny</PresentationFormat>
  <Paragraphs>69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Trade Gothic Next Cond</vt:lpstr>
      <vt:lpstr>Trade Gothic Next Light</vt:lpstr>
      <vt:lpstr>PortalVTI</vt:lpstr>
      <vt:lpstr>Pokrzywka przewlekła spontaniczna oporna na standardowe leczenie – co dalej? </vt:lpstr>
      <vt:lpstr>Bąbel pokrzywkowy</vt:lpstr>
      <vt:lpstr>Świąd</vt:lpstr>
      <vt:lpstr>Obrzęki</vt:lpstr>
      <vt:lpstr>Stopień nasilenia pokrzywki – jak ocenić?</vt:lpstr>
      <vt:lpstr>Pokrzywka przewlekła spontaniczna- leczenie</vt:lpstr>
      <vt:lpstr>Jak ocenić skuteczność leczenia?</vt:lpstr>
      <vt:lpstr>Kryteria nieskuteczności leczenia pokrzywki przewlekłej spontanicznej lekami przeciwhistaminowymi</vt:lpstr>
      <vt:lpstr>Program terapeutyczny NFZ leczenia pokrzywki przewlekłej spontanicznej omalizumabem</vt:lpstr>
      <vt:lpstr>Czym są leki biologiczne?</vt:lpstr>
      <vt:lpstr>Jak działa omalizumab?</vt:lpstr>
      <vt:lpstr>Program terapeutyczny NFZ leczenia pokrzywki przewlekłej spontanicznej omalizumabem –dla kogo?</vt:lpstr>
      <vt:lpstr>Program terapeutyczny NFZ leczenia pokrzywki przewlekłej spontanicznej omalizumabem –kiedy nie przysługuje?</vt:lpstr>
      <vt:lpstr>Program terapeutyczny NFZ leczenia pokrzywki przewlekłej spontanicznej omalizumabem –kiedy nie przysługuje? c.d.</vt:lpstr>
      <vt:lpstr>Program terapeutyczny NFZ leczenia pokrzywki przewlekłej spontanicznej omalizumabem –jak długo trwa leczenie?</vt:lpstr>
      <vt:lpstr>Program terapeutyczny NFZ leczenia pokrzywki przewlekłej spontanicznej omalizumabem –przedwczesne zakończenie leczeniA</vt:lpstr>
      <vt:lpstr>Czy omalizumab wyleczy mnie z pokrzywki?</vt:lpstr>
      <vt:lpstr>Program terapeutyczny NFZ leczenia pokrzywki przewlekłej spontanicznej omalizumabem –jaki jest koszt dla pacjenta?</vt:lpstr>
      <vt:lpstr>Program terapeutyczny NFZ leczenia pokrzywki przewlekłej spontanicznej omalizumabem –gdzie się zgłosić?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Pokrzywka przewlekła spontaniczna oporna na standardowe leczenie – co dalej?</dc:title>
  <dc:creator>Marta Kołacińska-Flont</dc:creator>
  <cp:lastModifiedBy>Joanna Orłowska</cp:lastModifiedBy>
  <cp:revision>16</cp:revision>
  <dcterms:created xsi:type="dcterms:W3CDTF">2021-09-22T20:32:06Z</dcterms:created>
  <dcterms:modified xsi:type="dcterms:W3CDTF">2021-09-29T10:24:02Z</dcterms:modified>
</cp:coreProperties>
</file>